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9" r:id="rId24"/>
    <p:sldId id="278" r:id="rId25"/>
    <p:sldId id="279" r:id="rId26"/>
    <p:sldId id="280" r:id="rId27"/>
    <p:sldId id="283" r:id="rId28"/>
    <p:sldId id="284" r:id="rId29"/>
    <p:sldId id="281" r:id="rId30"/>
    <p:sldId id="282" r:id="rId31"/>
    <p:sldId id="285" r:id="rId32"/>
    <p:sldId id="286" r:id="rId33"/>
    <p:sldId id="287" r:id="rId34"/>
    <p:sldId id="288" r:id="rId35"/>
    <p:sldId id="289" r:id="rId36"/>
    <p:sldId id="308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00" r:id="rId47"/>
    <p:sldId id="299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72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16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11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28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48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44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24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8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34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70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AED3-C515-4FE8-A1AB-C24E90E47C9C}" type="datetimeFigureOut">
              <a:rPr lang="it-IT" smtClean="0"/>
              <a:t>28/10/2017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34D8-C608-4F2B-A5B2-ED9C457ADA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66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99302" cy="674122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414456" y="1068946"/>
            <a:ext cx="262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1885</a:t>
            </a:r>
          </a:p>
          <a:p>
            <a:endParaRPr lang="it-IT" dirty="0"/>
          </a:p>
          <a:p>
            <a:r>
              <a:rPr lang="it-IT" dirty="0" smtClean="0"/>
              <a:t>Paesaggio autunnale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83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2310" cy="682673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62918" y="3000777"/>
            <a:ext cx="593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1886</a:t>
            </a:r>
          </a:p>
          <a:p>
            <a:endParaRPr lang="it-IT" dirty="0"/>
          </a:p>
          <a:p>
            <a:r>
              <a:rPr lang="it-IT" dirty="0" err="1" smtClean="0"/>
              <a:t>Moulin</a:t>
            </a:r>
            <a:r>
              <a:rPr lang="it-IT" dirty="0" smtClean="0"/>
              <a:t> de la </a:t>
            </a:r>
            <a:r>
              <a:rPr lang="it-IT" dirty="0" err="1" smtClean="0"/>
              <a:t>Galette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822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3"/>
            <a:ext cx="5686539" cy="687554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14434" y="425003"/>
            <a:ext cx="4095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Agostina Segatori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14434" y="2163651"/>
            <a:ext cx="6177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1887</a:t>
            </a:r>
            <a:endParaRPr lang="it-IT" dirty="0"/>
          </a:p>
          <a:p>
            <a:r>
              <a:rPr lang="it-IT" dirty="0"/>
              <a:t>Espone alcune sue tele nella bottega di colori di </a:t>
            </a:r>
            <a:r>
              <a:rPr lang="it-IT" b="1" dirty="0"/>
              <a:t>Pere </a:t>
            </a:r>
            <a:r>
              <a:rPr lang="it-IT" b="1" dirty="0" err="1"/>
              <a:t>Tanguy</a:t>
            </a:r>
            <a:r>
              <a:rPr lang="it-IT" dirty="0"/>
              <a:t>, che rimangono invendute. Rivede </a:t>
            </a:r>
            <a:r>
              <a:rPr lang="it-IT" b="1" dirty="0"/>
              <a:t>Bernard </a:t>
            </a:r>
            <a:r>
              <a:rPr lang="it-IT" dirty="0"/>
              <a:t>e </a:t>
            </a:r>
            <a:r>
              <a:rPr lang="it-IT" b="1" dirty="0" err="1"/>
              <a:t>Signac</a:t>
            </a:r>
            <a:r>
              <a:rPr lang="it-IT" dirty="0"/>
              <a:t>. Va spesso a dipingere ad </a:t>
            </a:r>
            <a:r>
              <a:rPr lang="it-IT" b="1" dirty="0" err="1"/>
              <a:t>Asnieres</a:t>
            </a:r>
            <a:r>
              <a:rPr lang="it-IT" dirty="0"/>
              <a:t> (dove abita Bernard) dove dipingono lungo la Senna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Frequenta il cabaret </a:t>
            </a:r>
            <a:r>
              <a:rPr lang="it-IT" i="1" dirty="0"/>
              <a:t>“</a:t>
            </a:r>
            <a:r>
              <a:rPr lang="it-IT" i="1" dirty="0" err="1"/>
              <a:t>Tambourin</a:t>
            </a:r>
            <a:r>
              <a:rPr lang="it-IT" i="1" dirty="0"/>
              <a:t>”</a:t>
            </a:r>
            <a:r>
              <a:rPr lang="it-IT" dirty="0"/>
              <a:t> diretto da </a:t>
            </a:r>
            <a:r>
              <a:rPr lang="it-IT" b="1" dirty="0"/>
              <a:t>Agostina Segatori</a:t>
            </a:r>
            <a:r>
              <a:rPr lang="it-IT" dirty="0"/>
              <a:t>, ex modella di Degas e con cui ha una breve relazione.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Espone </a:t>
            </a:r>
            <a:r>
              <a:rPr lang="it-IT" dirty="0"/>
              <a:t>al “</a:t>
            </a:r>
            <a:r>
              <a:rPr lang="it-IT" dirty="0" err="1"/>
              <a:t>Tambourin</a:t>
            </a:r>
            <a:r>
              <a:rPr lang="it-IT" dirty="0"/>
              <a:t>” insieme a </a:t>
            </a:r>
            <a:r>
              <a:rPr lang="it-IT" b="1" dirty="0"/>
              <a:t>Gauguin, Bernard e </a:t>
            </a:r>
            <a:r>
              <a:rPr lang="it-IT" b="1" dirty="0" err="1"/>
              <a:t>Anquetin</a:t>
            </a:r>
            <a:r>
              <a:rPr lang="it-IT" b="1" dirty="0"/>
              <a:t> </a:t>
            </a:r>
            <a:r>
              <a:rPr lang="it-IT" dirty="0"/>
              <a:t>con tecnica </a:t>
            </a:r>
            <a:r>
              <a:rPr lang="it-IT" dirty="0" err="1"/>
              <a:t>pointilliste</a:t>
            </a:r>
            <a:r>
              <a:rPr lang="it-IT" dirty="0"/>
              <a:t> (tra cui </a:t>
            </a:r>
            <a:r>
              <a:rPr lang="it-IT" i="1" dirty="0"/>
              <a:t>“Interno di ristorante”).</a:t>
            </a:r>
            <a:r>
              <a:rPr lang="it-IT" dirty="0"/>
              <a:t> Dipinge 20 autoritratti.</a:t>
            </a:r>
          </a:p>
        </p:txBody>
      </p:sp>
    </p:spTree>
    <p:extLst>
      <p:ext uri="{BB962C8B-B14F-4D97-AF65-F5344CB8AC3E}">
        <p14:creationId xmlns:p14="http://schemas.microsoft.com/office/powerpoint/2010/main" val="70462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337183" y="2472744"/>
            <a:ext cx="26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Autoritratto con cappello di feltro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55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574"/>
            <a:ext cx="5035639" cy="68988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903076" y="2408349"/>
            <a:ext cx="5048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Autoritratto con cappello di feltro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605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42"/>
            <a:ext cx="5306096" cy="68743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05341" y="2691685"/>
            <a:ext cx="631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Autoritratto con cappello di paglia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9139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8767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59887" y="3296992"/>
            <a:ext cx="595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/>
              <a:t>A</a:t>
            </a:r>
            <a:r>
              <a:rPr lang="it-IT" dirty="0" smtClean="0"/>
              <a:t>utoritratto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2594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0168" cy="68542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628845" y="2524259"/>
            <a:ext cx="343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Boulevard de </a:t>
            </a:r>
            <a:r>
              <a:rPr lang="it-IT" dirty="0" err="1" smtClean="0"/>
              <a:t>Clichy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0876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9881" cy="69025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1854" y="2923504"/>
            <a:ext cx="6581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Donna seduta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7474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1603" cy="68590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628845" y="2768958"/>
            <a:ext cx="346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Fabbriche ad </a:t>
            </a:r>
            <a:r>
              <a:rPr lang="it-IT" dirty="0" err="1" smtClean="0"/>
              <a:t>Asnieres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6236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0946" cy="69157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98524" y="3052293"/>
            <a:ext cx="6091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Giapponeseria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86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3064" cy="68888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96249" y="128789"/>
            <a:ext cx="6568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1885</a:t>
            </a:r>
          </a:p>
          <a:p>
            <a:endParaRPr lang="it-IT" dirty="0" smtClean="0"/>
          </a:p>
          <a:p>
            <a:r>
              <a:rPr lang="it-IT" dirty="0" smtClean="0"/>
              <a:t>Cortili di Anversa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96249" y="1738648"/>
            <a:ext cx="6336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1885</a:t>
            </a:r>
            <a:endParaRPr lang="it-IT" dirty="0"/>
          </a:p>
          <a:p>
            <a:r>
              <a:rPr lang="it-IT" dirty="0"/>
              <a:t>Il padre muore improvvisamente il 26 marzo e lui ne rimane molto scosso. Dopo scontri con la sorella Anne va a vivere nel suo studio da </a:t>
            </a:r>
            <a:r>
              <a:rPr lang="it-IT" dirty="0" err="1"/>
              <a:t>Schafrat</a:t>
            </a:r>
            <a:r>
              <a:rPr lang="it-IT" dirty="0"/>
              <a:t>. Finisce l’amicizia con van </a:t>
            </a:r>
            <a:r>
              <a:rPr lang="it-IT" dirty="0" err="1"/>
              <a:t>Rappard</a:t>
            </a:r>
            <a:r>
              <a:rPr lang="it-IT" dirty="0"/>
              <a:t> per le critiche accademiche di quest’ultimo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In settembre circola voce che sia il padre di un bambino di cui è incinta la contadina </a:t>
            </a:r>
            <a:r>
              <a:rPr lang="it-IT" b="1" dirty="0" err="1"/>
              <a:t>Gordina</a:t>
            </a:r>
            <a:r>
              <a:rPr lang="it-IT" b="1" dirty="0"/>
              <a:t> de </a:t>
            </a:r>
            <a:r>
              <a:rPr lang="it-IT" b="1" dirty="0" err="1"/>
              <a:t>Groot</a:t>
            </a:r>
            <a:r>
              <a:rPr lang="it-IT" dirty="0"/>
              <a:t>, che ha posato per lui varie volte. La notizia è falsa ma il sacerdote proibisce ai parrocchiani di posare per lui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In ottobre visita Amsterdam e rimane colpito dalle opere di Rembrandt e Franz </a:t>
            </a:r>
            <a:r>
              <a:rPr lang="it-IT" dirty="0" err="1"/>
              <a:t>Hals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A novembre parte per </a:t>
            </a:r>
            <a:r>
              <a:rPr lang="it-IT" b="1" dirty="0"/>
              <a:t>Anversa</a:t>
            </a:r>
            <a:r>
              <a:rPr lang="it-IT" dirty="0"/>
              <a:t> e si stabilisce lì.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Visita </a:t>
            </a:r>
            <a:r>
              <a:rPr lang="it-IT" dirty="0"/>
              <a:t>i musei e apprezza </a:t>
            </a:r>
            <a:r>
              <a:rPr lang="it-IT" b="1" dirty="0"/>
              <a:t>Rubens</a:t>
            </a:r>
            <a:r>
              <a:rPr lang="it-IT" dirty="0"/>
              <a:t>. Legge </a:t>
            </a:r>
            <a:r>
              <a:rPr lang="it-IT" b="1" dirty="0"/>
              <a:t>Germinal </a:t>
            </a:r>
            <a:r>
              <a:rPr lang="it-IT" dirty="0"/>
              <a:t>e scopre le </a:t>
            </a:r>
            <a:r>
              <a:rPr lang="it-IT" b="1" dirty="0"/>
              <a:t>stampe giapponesi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952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205"/>
            <a:ext cx="10151897" cy="555079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1668" y="309093"/>
            <a:ext cx="10032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1887</a:t>
            </a:r>
          </a:p>
          <a:p>
            <a:endParaRPr lang="it-IT" dirty="0"/>
          </a:p>
          <a:p>
            <a:pPr algn="ctr"/>
            <a:r>
              <a:rPr lang="it-IT" dirty="0" smtClean="0"/>
              <a:t>Giardini a Montmartre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936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493" y="5365"/>
            <a:ext cx="4081507" cy="68526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190186" y="2833352"/>
            <a:ext cx="2691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1887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La cortigiana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01"/>
            <a:ext cx="4945487" cy="68495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100034" y="489397"/>
            <a:ext cx="220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Giardino con girasoli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07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7290"/>
            <a:ext cx="7203995" cy="42307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76" y="0"/>
            <a:ext cx="4354624" cy="26272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1820" y="1043189"/>
            <a:ext cx="725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Nudi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676" y="2627290"/>
            <a:ext cx="2294622" cy="4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04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225"/>
            <a:ext cx="2743200" cy="50577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6" y="13982"/>
            <a:ext cx="5226341" cy="684401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530" y="2975020"/>
            <a:ext cx="2486470" cy="388298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705529" y="1043189"/>
            <a:ext cx="2374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Nudi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892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75031" cy="677929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9" y="1146184"/>
            <a:ext cx="4748011" cy="57118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43989" y="180304"/>
            <a:ext cx="4748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  <a:endParaRPr lang="it-IT" dirty="0"/>
          </a:p>
          <a:p>
            <a:r>
              <a:rPr lang="it-IT" dirty="0" smtClean="0"/>
              <a:t>Vista di </a:t>
            </a:r>
            <a:r>
              <a:rPr lang="it-IT" dirty="0"/>
              <a:t>P</a:t>
            </a:r>
            <a:r>
              <a:rPr lang="it-IT" dirty="0" smtClean="0"/>
              <a:t>arigi dalla camera di Vincent in Rue </a:t>
            </a:r>
            <a:r>
              <a:rPr lang="it-IT" dirty="0" err="1"/>
              <a:t>L</a:t>
            </a:r>
            <a:r>
              <a:rPr lang="it-IT" dirty="0" err="1" smtClean="0"/>
              <a:t>epic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42456" y="180304"/>
            <a:ext cx="242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err="1" smtClean="0"/>
              <a:t>Moulin</a:t>
            </a:r>
            <a:r>
              <a:rPr lang="it-IT" dirty="0" smtClean="0"/>
              <a:t> de la </a:t>
            </a:r>
            <a:r>
              <a:rPr lang="it-IT" dirty="0" err="1" smtClean="0"/>
              <a:t>Galette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8347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199290" cy="58794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3031" y="6168980"/>
            <a:ext cx="713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r>
              <a:rPr lang="it-IT" dirty="0" smtClean="0"/>
              <a:t>Alberi di albicocco in fiore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792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563673" cy="687669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50039" y="3078051"/>
            <a:ext cx="5937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Ritratto di </a:t>
            </a:r>
            <a:r>
              <a:rPr lang="it-IT" dirty="0" err="1" smtClean="0"/>
              <a:t>Pére</a:t>
            </a:r>
            <a:r>
              <a:rPr lang="it-IT" dirty="0" smtClean="0"/>
              <a:t> </a:t>
            </a:r>
            <a:r>
              <a:rPr lang="it-IT" dirty="0" err="1" smtClean="0"/>
              <a:t>Tanguy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919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9" y="0"/>
            <a:ext cx="5649532" cy="68798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972" y="3013656"/>
            <a:ext cx="5872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</a:t>
            </a:r>
          </a:p>
          <a:p>
            <a:endParaRPr lang="it-IT" dirty="0"/>
          </a:p>
          <a:p>
            <a:r>
              <a:rPr lang="it-IT" dirty="0" smtClean="0"/>
              <a:t>Ritratto d’uomo con la papalina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6052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0442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5" y="2002107"/>
            <a:ext cx="6306355" cy="485589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37161" y="1468192"/>
            <a:ext cx="6254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1887 - Ponte della Senna ad </a:t>
            </a:r>
            <a:r>
              <a:rPr lang="it-IT" dirty="0" err="1" smtClean="0"/>
              <a:t>Asnieres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842456" y="21894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1887 – natura morta con assenzio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6920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56" y="0"/>
            <a:ext cx="5210141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18975" y="103031"/>
            <a:ext cx="6143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Ritratto davanti al cavalletto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93217" y="1493949"/>
            <a:ext cx="68987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1888</a:t>
            </a:r>
            <a:endParaRPr lang="it-IT" dirty="0"/>
          </a:p>
          <a:p>
            <a:r>
              <a:rPr lang="it-IT" dirty="0"/>
              <a:t>Il 20 febbraio parte per </a:t>
            </a:r>
            <a:r>
              <a:rPr lang="it-IT" b="1" dirty="0"/>
              <a:t>Arles. </a:t>
            </a:r>
            <a:r>
              <a:rPr lang="it-IT" dirty="0"/>
              <a:t>Poco prima di partire , insieme a Theo visita lo studio di </a:t>
            </a:r>
            <a:r>
              <a:rPr lang="it-IT" b="1" dirty="0" err="1"/>
              <a:t>Seurat</a:t>
            </a:r>
            <a:r>
              <a:rPr lang="it-IT" dirty="0"/>
              <a:t>. Ad Arles si stabilisce nell’albergo </a:t>
            </a:r>
            <a:r>
              <a:rPr lang="it-IT" dirty="0" err="1"/>
              <a:t>Carrel</a:t>
            </a:r>
            <a:r>
              <a:rPr lang="it-IT" dirty="0"/>
              <a:t> in Rue </a:t>
            </a:r>
            <a:r>
              <a:rPr lang="it-IT" dirty="0" err="1"/>
              <a:t>Cavalerie</a:t>
            </a:r>
            <a:r>
              <a:rPr lang="it-IT" dirty="0"/>
              <a:t> 30. In Marzo dipinge </a:t>
            </a:r>
            <a:r>
              <a:rPr lang="it-IT" i="1" dirty="0"/>
              <a:t>“Il ponte di </a:t>
            </a:r>
            <a:r>
              <a:rPr lang="it-IT" i="1" dirty="0" err="1"/>
              <a:t>Langlois</a:t>
            </a:r>
            <a:r>
              <a:rPr lang="it-IT" i="1" dirty="0"/>
              <a:t>”</a:t>
            </a:r>
            <a:r>
              <a:rPr lang="it-IT" dirty="0"/>
              <a:t> in 4 versioni e numerosi quadri sugli alberi da frutto in fiore. Al </a:t>
            </a:r>
            <a:r>
              <a:rPr lang="it-IT" i="1" dirty="0" err="1"/>
              <a:t>Salon</a:t>
            </a:r>
            <a:r>
              <a:rPr lang="it-IT" i="1" dirty="0"/>
              <a:t> </a:t>
            </a:r>
            <a:r>
              <a:rPr lang="it-IT" i="1" dirty="0" err="1"/>
              <a:t>des</a:t>
            </a:r>
            <a:r>
              <a:rPr lang="it-IT" i="1" dirty="0"/>
              <a:t> </a:t>
            </a:r>
            <a:r>
              <a:rPr lang="it-IT" i="1" dirty="0" err="1"/>
              <a:t>Independentes</a:t>
            </a:r>
            <a:r>
              <a:rPr lang="it-IT" dirty="0"/>
              <a:t> espone tre opere. In Maggio si trasferisce nella </a:t>
            </a:r>
            <a:r>
              <a:rPr lang="it-IT" b="1" dirty="0"/>
              <a:t>Casa Gialla</a:t>
            </a:r>
            <a:r>
              <a:rPr lang="it-IT" dirty="0"/>
              <a:t> in </a:t>
            </a:r>
            <a:r>
              <a:rPr lang="it-IT" dirty="0" err="1"/>
              <a:t>Place</a:t>
            </a:r>
            <a:r>
              <a:rPr lang="it-IT" dirty="0"/>
              <a:t> </a:t>
            </a:r>
            <a:r>
              <a:rPr lang="it-IT" dirty="0" err="1"/>
              <a:t>Lamartine</a:t>
            </a:r>
            <a:r>
              <a:rPr lang="it-IT" dirty="0"/>
              <a:t> 2. Frequenta il </a:t>
            </a:r>
            <a:r>
              <a:rPr lang="it-IT" b="1" dirty="0" err="1"/>
              <a:t>Café</a:t>
            </a:r>
            <a:r>
              <a:rPr lang="it-IT" b="1" dirty="0"/>
              <a:t> de la Gare</a:t>
            </a:r>
            <a:r>
              <a:rPr lang="it-IT" dirty="0"/>
              <a:t> dei coniugi </a:t>
            </a:r>
            <a:r>
              <a:rPr lang="it-IT" dirty="0" err="1"/>
              <a:t>Ginoux</a:t>
            </a:r>
            <a:r>
              <a:rPr lang="it-IT" dirty="0"/>
              <a:t> (la moglie sarà il soggetto </a:t>
            </a:r>
            <a:r>
              <a:rPr lang="it-IT" dirty="0" err="1"/>
              <a:t>dell</a:t>
            </a:r>
            <a:r>
              <a:rPr lang="it-IT" i="1" dirty="0" err="1"/>
              <a:t>”Arlesiana</a:t>
            </a:r>
            <a:r>
              <a:rPr lang="it-IT" i="1" dirty="0"/>
              <a:t>”)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029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5881"/>
            <a:ext cx="9920237" cy="567106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1972" y="6207617"/>
            <a:ext cx="9581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1885, Paesaggio autunnale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20113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7986" cy="68407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5493" y="3206839"/>
            <a:ext cx="6396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Autoritratto dedicato a Gauguin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179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95" y="0"/>
            <a:ext cx="5422005" cy="686425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360608"/>
            <a:ext cx="51000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10 maggio invia a Theo 26 dipinti. Soggiorna alcuni giorni a </a:t>
            </a:r>
            <a:r>
              <a:rPr lang="it-IT" b="1" dirty="0"/>
              <a:t>Saint-Marie-de-la Mere</a:t>
            </a:r>
            <a:r>
              <a:rPr lang="it-IT" dirty="0"/>
              <a:t> dove dipinge alcune marine e a </a:t>
            </a:r>
            <a:r>
              <a:rPr lang="it-IT" b="1" dirty="0" err="1"/>
              <a:t>Montmajour</a:t>
            </a:r>
            <a:r>
              <a:rPr lang="it-IT" dirty="0"/>
              <a:t> dove dipinge paesaggi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Ad agosto conosce la famiglia del postino </a:t>
            </a:r>
            <a:r>
              <a:rPr lang="it-IT" b="1" dirty="0"/>
              <a:t>Joseph </a:t>
            </a:r>
            <a:r>
              <a:rPr lang="it-IT" b="1" dirty="0" err="1"/>
              <a:t>Roulin</a:t>
            </a:r>
            <a:r>
              <a:rPr lang="it-IT" dirty="0"/>
              <a:t>. Invia a Theo 35 tele. Legge </a:t>
            </a:r>
            <a:r>
              <a:rPr lang="it-IT" dirty="0" err="1"/>
              <a:t>Huysmans</a:t>
            </a:r>
            <a:r>
              <a:rPr lang="it-IT" dirty="0"/>
              <a:t> e Loti. A ottobre, grazie a Theo, arriva ad Arles </a:t>
            </a:r>
            <a:r>
              <a:rPr lang="it-IT" b="1" dirty="0"/>
              <a:t>Gauguin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Il 23 dicembre si taglia l’orecchio dopo un litigio con Gauguin. Gauguin lascia Arles, Vincent porta l’orecchio tagliato alla sua amica prostituta </a:t>
            </a:r>
            <a:r>
              <a:rPr lang="it-IT" dirty="0" err="1"/>
              <a:t>Rachel</a:t>
            </a:r>
            <a:r>
              <a:rPr lang="it-IT" dirty="0"/>
              <a:t>. Gauguin avverte Theo che arriva velocemente ad Arles. Dopo qualche giorno Vincent guarisce (aveva perso molto sangue).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83335" y="6259132"/>
            <a:ext cx="6486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1888</a:t>
            </a:r>
          </a:p>
          <a:p>
            <a:pPr algn="r"/>
            <a:r>
              <a:rPr lang="it-IT" dirty="0" smtClean="0"/>
              <a:t>Campo di grano ad Arles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9608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5" y="0"/>
            <a:ext cx="5623775" cy="68556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3031" y="3116687"/>
            <a:ext cx="6078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1888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Autoritratto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206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22" y="0"/>
            <a:ext cx="8554678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2975020"/>
            <a:ext cx="355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1888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Barche sulla spiaggia di Saint-</a:t>
            </a:r>
            <a:r>
              <a:rPr lang="it-IT" dirty="0" err="1"/>
              <a:t>M</a:t>
            </a:r>
            <a:r>
              <a:rPr lang="it-IT" dirty="0" err="1" smtClean="0"/>
              <a:t>aries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4585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1049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324304" y="2562896"/>
            <a:ext cx="271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Arles, la casa gialla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6865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0527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963696" y="2897746"/>
            <a:ext cx="310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La casa gialla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9426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7425" y="553792"/>
            <a:ext cx="8139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Arles, 25-26 settembre </a:t>
            </a:r>
            <a:r>
              <a:rPr lang="it-IT" b="1" dirty="0" smtClean="0"/>
              <a:t>1888</a:t>
            </a:r>
          </a:p>
          <a:p>
            <a:endParaRPr lang="it-IT" dirty="0"/>
          </a:p>
          <a:p>
            <a:r>
              <a:rPr lang="it-IT" dirty="0"/>
              <a:t>« […] non è quasi una vera religione quella che ci insegnano questi giapponesi così semplici e che vivono in mezzo alla natura come se fossero essi stessi dei fiori?</a:t>
            </a:r>
          </a:p>
          <a:p>
            <a:r>
              <a:rPr lang="it-IT" dirty="0"/>
              <a:t>E non è possibile studiare l’arte giapponese, credo, senza diventare molto più gai e felici, e senza tornare alla nostra natura nonostante la nostra educazione e il nostro lavoro nel mondo della convenzione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/>
              <a:t>[…] Invidio i giapponesi, l’estrema chiarezza di tutte le cose che loro posseggono. Niente è mai noioso e niente pare fatto in fretta. Il loro lavoro è semplice come il respiro, ed essi fanno una figura con pochi tratti sicuri con la stessa facilità che se abbottonassero il gilet ».</a:t>
            </a:r>
          </a:p>
        </p:txBody>
      </p:sp>
    </p:spTree>
    <p:extLst>
      <p:ext uri="{BB962C8B-B14F-4D97-AF65-F5344CB8AC3E}">
        <p14:creationId xmlns:p14="http://schemas.microsoft.com/office/powerpoint/2010/main" val="3894586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68" y="0"/>
            <a:ext cx="5374532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3335" y="2884868"/>
            <a:ext cx="616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1888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Esterno del caffè di notte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1866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0"/>
            <a:ext cx="8781175" cy="68463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63696" y="3434830"/>
            <a:ext cx="306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La diligenza per </a:t>
            </a:r>
            <a:r>
              <a:rPr lang="it-IT" dirty="0" err="1" smtClean="0"/>
              <a:t>Tarascona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3504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4532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31099" y="3103808"/>
            <a:ext cx="632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Esterno caffè di notte</a:t>
            </a:r>
          </a:p>
        </p:txBody>
      </p:sp>
    </p:spTree>
    <p:extLst>
      <p:ext uri="{BB962C8B-B14F-4D97-AF65-F5344CB8AC3E}">
        <p14:creationId xmlns:p14="http://schemas.microsoft.com/office/powerpoint/2010/main" val="263144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54603" cy="592840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144000" y="1468192"/>
            <a:ext cx="273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1885</a:t>
            </a:r>
          </a:p>
          <a:p>
            <a:r>
              <a:rPr lang="it-IT" dirty="0" smtClean="0"/>
              <a:t>Piazza di </a:t>
            </a:r>
            <a:r>
              <a:rPr lang="it-IT" dirty="0"/>
              <a:t>E</a:t>
            </a:r>
            <a:r>
              <a:rPr lang="it-IT" dirty="0" smtClean="0"/>
              <a:t>indhoven sotto la pioggia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699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0" y="0"/>
            <a:ext cx="8270032" cy="684230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58389" y="3155324"/>
            <a:ext cx="368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r>
              <a:rPr lang="it-IT" dirty="0" smtClean="0"/>
              <a:t>Il Ponte di </a:t>
            </a:r>
            <a:r>
              <a:rPr lang="it-IT" dirty="0" err="1" smtClean="0"/>
              <a:t>Langlois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9048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5240"/>
            <a:ext cx="8553450" cy="684276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7425" y="2871989"/>
            <a:ext cx="333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Interno del caffè di notte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06971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81013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96270" y="3103808"/>
            <a:ext cx="339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Il seminatore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62812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9366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886423" y="3129566"/>
            <a:ext cx="319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Il seminatore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464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4"/>
            <a:ext cx="8736278" cy="684110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50817" y="3052293"/>
            <a:ext cx="3241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La camera di Vincent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0093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7010" cy="68552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02332" y="3116687"/>
            <a:ext cx="3189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La casa gialla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78998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76"/>
            <a:ext cx="5383369" cy="69026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63673" y="3232597"/>
            <a:ext cx="6478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Il postino </a:t>
            </a:r>
            <a:r>
              <a:rPr lang="it-IT" dirty="0" err="1" smtClean="0"/>
              <a:t>Roulin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9915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5552" cy="688735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47008" y="3181082"/>
            <a:ext cx="6220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Ritratto di Armand </a:t>
            </a:r>
            <a:r>
              <a:rPr lang="it-IT" dirty="0" err="1" smtClean="0"/>
              <a:t>Roulin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301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33" y="25215"/>
            <a:ext cx="5334367" cy="68327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0608" y="2871989"/>
            <a:ext cx="6387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1888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L’arlesiana (Madame </a:t>
            </a:r>
            <a:r>
              <a:rPr lang="it-IT" dirty="0" err="1" smtClean="0"/>
              <a:t>Ginoux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7817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95" y="1473"/>
            <a:ext cx="5422005" cy="68565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9093" y="3000777"/>
            <a:ext cx="6310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1888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La sedia di Vincent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335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5058" cy="60659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873544" y="1184856"/>
            <a:ext cx="310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1885</a:t>
            </a:r>
          </a:p>
          <a:p>
            <a:endParaRPr lang="it-IT" dirty="0" smtClean="0"/>
          </a:p>
          <a:p>
            <a:r>
              <a:rPr lang="it-IT" dirty="0" smtClean="0"/>
              <a:t>Vendita all’incanto presso la vecchia torre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7592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852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69735" y="3103808"/>
            <a:ext cx="6422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Autoritratto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1138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2960" cy="68928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79583" y="3129566"/>
            <a:ext cx="651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1888</a:t>
            </a:r>
          </a:p>
          <a:p>
            <a:endParaRPr lang="it-IT" dirty="0"/>
          </a:p>
          <a:p>
            <a:r>
              <a:rPr lang="it-IT" dirty="0" smtClean="0"/>
              <a:t>Autoritratto con l’orecchio bendato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22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9589" cy="68855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28090" y="3116687"/>
            <a:ext cx="3163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La corsia dell’ospedale di Arles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24575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23786" cy="68863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23786" y="3193960"/>
            <a:ext cx="2087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La pietà (da </a:t>
            </a:r>
            <a:r>
              <a:rPr lang="it-IT" dirty="0" err="1" smtClean="0"/>
              <a:t>Delacroix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053070" y="412124"/>
            <a:ext cx="61389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1889</a:t>
            </a:r>
            <a:endParaRPr lang="it-IT" dirty="0"/>
          </a:p>
          <a:p>
            <a:r>
              <a:rPr lang="it-IT" dirty="0"/>
              <a:t>Il 7 gennaio lascia l’ospedale di Arles. Il </a:t>
            </a:r>
            <a:r>
              <a:rPr lang="it-IT" b="1" dirty="0"/>
              <a:t>9 febbraio</a:t>
            </a:r>
            <a:r>
              <a:rPr lang="it-IT" dirty="0"/>
              <a:t> viene nuovamente ricoverato in seguito ad allucinazioni. In marzo una petizione con 80 firme dei cittadini di Arles porta all’internamento all’ospedale.</a:t>
            </a:r>
          </a:p>
          <a:p>
            <a:r>
              <a:rPr lang="it-IT" dirty="0"/>
              <a:t>Ad Aprile arriva la visita di </a:t>
            </a:r>
            <a:r>
              <a:rPr lang="it-IT" dirty="0" err="1"/>
              <a:t>Signac</a:t>
            </a:r>
            <a:r>
              <a:rPr lang="it-IT" dirty="0"/>
              <a:t>, insieme al quale può far ritorno alla casa gialla. </a:t>
            </a:r>
            <a:r>
              <a:rPr lang="it-IT" dirty="0" err="1"/>
              <a:t>Signac</a:t>
            </a:r>
            <a:r>
              <a:rPr lang="it-IT" dirty="0"/>
              <a:t> vede e ammira </a:t>
            </a:r>
            <a:r>
              <a:rPr lang="it-IT" i="1" dirty="0"/>
              <a:t>“</a:t>
            </a:r>
            <a:r>
              <a:rPr lang="it-IT" i="1" dirty="0" err="1"/>
              <a:t>Les</a:t>
            </a:r>
            <a:r>
              <a:rPr lang="it-IT" i="1" dirty="0"/>
              <a:t> </a:t>
            </a:r>
            <a:r>
              <a:rPr lang="it-IT" i="1" dirty="0" err="1"/>
              <a:t>Aliscamps</a:t>
            </a:r>
            <a:r>
              <a:rPr lang="it-IT" i="1" dirty="0"/>
              <a:t>” “Il Caffè di notte” “La berceuse”</a:t>
            </a:r>
            <a:r>
              <a:rPr lang="it-IT" dirty="0"/>
              <a:t> e </a:t>
            </a:r>
            <a:r>
              <a:rPr lang="it-IT" i="1" dirty="0"/>
              <a:t>“La Notte stellata.</a:t>
            </a:r>
            <a:endParaRPr lang="it-IT" dirty="0"/>
          </a:p>
          <a:p>
            <a:r>
              <a:rPr lang="it-IT" dirty="0"/>
              <a:t>IL 17 Aprile, in olanda, Theo sposa </a:t>
            </a:r>
            <a:r>
              <a:rPr lang="it-IT" b="1" dirty="0"/>
              <a:t>Johanna </a:t>
            </a:r>
            <a:r>
              <a:rPr lang="it-IT" b="1" dirty="0" err="1"/>
              <a:t>Bonger</a:t>
            </a:r>
            <a:r>
              <a:rPr lang="it-IT" dirty="0"/>
              <a:t>, sorella dell’amico </a:t>
            </a:r>
            <a:r>
              <a:rPr lang="it-IT" dirty="0" err="1"/>
              <a:t>Dries</a:t>
            </a:r>
            <a:r>
              <a:rPr lang="it-IT" dirty="0"/>
              <a:t> conosciuto a Parigi. Vincente spedisce a Theo due casse con dipinti e disegni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9132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14"/>
            <a:ext cx="8705734" cy="694931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847786" y="2987899"/>
            <a:ext cx="334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Notte stellata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5509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9279" cy="68421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05341" y="244699"/>
            <a:ext cx="6246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Ritratto del dottor </a:t>
            </a:r>
            <a:r>
              <a:rPr lang="it-IT" dirty="0" err="1" smtClean="0"/>
              <a:t>Rey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8090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5"/>
            <a:ext cx="5589431" cy="68706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8372" y="309093"/>
            <a:ext cx="602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Ritratto di giovane contadino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962918" y="1635617"/>
            <a:ext cx="6229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/>
              <a:t>L’8 maggio</a:t>
            </a:r>
            <a:r>
              <a:rPr lang="it-IT"/>
              <a:t> entra volontariamente nel manicomio Saint-Paul-de-Manson, diretta dal dottor Peyron, vicino a </a:t>
            </a:r>
            <a:r>
              <a:rPr lang="it-IT" b="1"/>
              <a:t>Saint-Remy-de-Provance</a:t>
            </a:r>
            <a:r>
              <a:rPr lang="it-IT"/>
              <a:t> e gli vengono assegnate due stanze, una per dormire e una per dipingere.</a:t>
            </a:r>
          </a:p>
          <a:p>
            <a:endParaRPr lang="it-IT"/>
          </a:p>
          <a:p>
            <a:r>
              <a:rPr lang="it-IT"/>
              <a:t>Lavora in modo ossessivo, dipinge “La Pietà” da Delacroix, “La resurrezione di Lazzaro” e “Il buon samaritano” da Rembrandt, “Il Seminatore” e altre cose da Millet.</a:t>
            </a:r>
          </a:p>
          <a:p>
            <a:r>
              <a:rPr lang="it-IT"/>
              <a:t>In Settembre “Notte stellata sul Rodano” e “Piante di Iris” vengono esposte al </a:t>
            </a:r>
            <a:r>
              <a:rPr lang="it-IT" b="1"/>
              <a:t>“Salon des Indipendents”</a:t>
            </a:r>
            <a:r>
              <a:rPr lang="it-IT"/>
              <a:t>. In novembre manda 6 tele all’ottava esposizione del gruppo </a:t>
            </a:r>
            <a:r>
              <a:rPr lang="it-IT" b="1"/>
              <a:t>“Les XX”</a:t>
            </a:r>
            <a:r>
              <a:rPr lang="it-IT"/>
              <a:t> di Bruxelles, cui è stato invitato.</a:t>
            </a:r>
          </a:p>
          <a:p>
            <a:endParaRPr lang="it-IT"/>
          </a:p>
          <a:p>
            <a:r>
              <a:rPr lang="it-IT"/>
              <a:t>Legge le tragedie di Shakespeare, Turgenev, Renan, Voltaire. A dicembre spedisce a Theo tre pacchi di dipinti. Ha una violenta crisi gli ultimi giorni di dicembre nella quale cerca di ingerire i colori.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009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8062" cy="68804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945487" y="257577"/>
            <a:ext cx="7122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Ritratto di un paziente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6158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2540" cy="686076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25037" y="231820"/>
            <a:ext cx="633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1889</a:t>
            </a:r>
          </a:p>
          <a:p>
            <a:endParaRPr lang="it-IT" dirty="0"/>
          </a:p>
          <a:p>
            <a:r>
              <a:rPr lang="it-IT" dirty="0" smtClean="0"/>
              <a:t>Vaso con 15 girasoli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20901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00"/>
            <a:ext cx="5499279" cy="68799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18220" y="321972"/>
            <a:ext cx="629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1890</a:t>
            </a:r>
          </a:p>
          <a:p>
            <a:endParaRPr lang="it-IT" dirty="0"/>
          </a:p>
          <a:p>
            <a:r>
              <a:rPr lang="it-IT" dirty="0" smtClean="0"/>
              <a:t>Chiesa di </a:t>
            </a:r>
            <a:r>
              <a:rPr lang="it-IT" dirty="0" err="1" smtClean="0"/>
              <a:t>Auvers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718220" y="1571223"/>
            <a:ext cx="64737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1890</a:t>
            </a:r>
            <a:endParaRPr lang="it-IT" dirty="0"/>
          </a:p>
          <a:p>
            <a:r>
              <a:rPr lang="it-IT" dirty="0"/>
              <a:t>In gennaio </a:t>
            </a:r>
            <a:r>
              <a:rPr lang="it-IT" b="1" dirty="0"/>
              <a:t>Toulouse-Lautrec</a:t>
            </a:r>
            <a:r>
              <a:rPr lang="it-IT" dirty="0"/>
              <a:t> difende Vincente da giudizi negativi esposti da Henry de </a:t>
            </a:r>
            <a:r>
              <a:rPr lang="it-IT" dirty="0" err="1"/>
              <a:t>Groux</a:t>
            </a:r>
            <a:r>
              <a:rPr lang="it-IT" dirty="0"/>
              <a:t> durante la mostra “</a:t>
            </a:r>
            <a:r>
              <a:rPr lang="it-IT" dirty="0" err="1"/>
              <a:t>Les</a:t>
            </a:r>
            <a:r>
              <a:rPr lang="it-IT" dirty="0"/>
              <a:t> XX”. A gennaio sul </a:t>
            </a:r>
            <a:r>
              <a:rPr lang="it-IT" b="1" dirty="0"/>
              <a:t>“</a:t>
            </a:r>
            <a:r>
              <a:rPr lang="it-IT" b="1" dirty="0" err="1"/>
              <a:t>Mercure</a:t>
            </a:r>
            <a:r>
              <a:rPr lang="it-IT" b="1" dirty="0"/>
              <a:t> de France”</a:t>
            </a:r>
            <a:r>
              <a:rPr lang="it-IT" dirty="0"/>
              <a:t> esce il bellissimo articolo su Vincente dal titolo “</a:t>
            </a:r>
            <a:r>
              <a:rPr lang="it-IT" dirty="0" err="1"/>
              <a:t>Les</a:t>
            </a:r>
            <a:r>
              <a:rPr lang="it-IT" dirty="0"/>
              <a:t> </a:t>
            </a:r>
            <a:r>
              <a:rPr lang="it-IT" dirty="0" err="1"/>
              <a:t>isolée</a:t>
            </a:r>
            <a:r>
              <a:rPr lang="it-IT" dirty="0"/>
              <a:t>” (Gli isolati) di </a:t>
            </a:r>
            <a:r>
              <a:rPr lang="it-IT" b="1" dirty="0"/>
              <a:t>Albert </a:t>
            </a:r>
            <a:r>
              <a:rPr lang="it-IT" b="1" dirty="0" err="1"/>
              <a:t>Aurier</a:t>
            </a:r>
            <a:r>
              <a:rPr lang="it-IT" dirty="0"/>
              <a:t> (1865-1892). </a:t>
            </a:r>
          </a:p>
          <a:p>
            <a:r>
              <a:rPr lang="it-IT" dirty="0"/>
              <a:t>Il 31 gennaio nasce il figlio di Theo, chiamato Vincent Willem. Theo gli comunica il </a:t>
            </a:r>
            <a:r>
              <a:rPr lang="it-IT" b="1" i="1" dirty="0"/>
              <a:t>“Vigneto rosso”</a:t>
            </a:r>
            <a:r>
              <a:rPr lang="it-IT" dirty="0"/>
              <a:t> è stato venduto ad </a:t>
            </a:r>
            <a:r>
              <a:rPr lang="it-IT" b="1" dirty="0"/>
              <a:t>Anne </a:t>
            </a:r>
            <a:r>
              <a:rPr lang="it-IT" b="1" dirty="0" err="1"/>
              <a:t>Boch</a:t>
            </a:r>
            <a:r>
              <a:rPr lang="it-IT" dirty="0"/>
              <a:t> (sorella </a:t>
            </a:r>
            <a:r>
              <a:rPr lang="it-IT" dirty="0" err="1"/>
              <a:t>diEugene</a:t>
            </a:r>
            <a:r>
              <a:rPr lang="it-IT" dirty="0"/>
              <a:t> </a:t>
            </a:r>
            <a:r>
              <a:rPr lang="it-IT" dirty="0" err="1"/>
              <a:t>Boch</a:t>
            </a:r>
            <a:r>
              <a:rPr lang="it-IT" dirty="0"/>
              <a:t>, pittore amico di Vincent) per 400 franchi.</a:t>
            </a:r>
          </a:p>
          <a:p>
            <a:r>
              <a:rPr lang="it-IT" dirty="0"/>
              <a:t>Una violenta crisi gli impedisce di lavorare per oltre un mese. Ad Aprile espone dieci tele al </a:t>
            </a:r>
            <a:r>
              <a:rPr lang="it-IT" dirty="0" err="1"/>
              <a:t>Salon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</a:t>
            </a:r>
            <a:r>
              <a:rPr lang="it-IT" dirty="0" err="1"/>
              <a:t>Independents</a:t>
            </a:r>
            <a:r>
              <a:rPr lang="it-IT" dirty="0"/>
              <a:t> e </a:t>
            </a:r>
            <a:r>
              <a:rPr lang="it-IT" b="1" dirty="0"/>
              <a:t>Monet</a:t>
            </a:r>
            <a:r>
              <a:rPr lang="it-IT" dirty="0"/>
              <a:t> le giudica il miglior contributo alla mostra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8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4429" cy="687442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602310" y="2382592"/>
            <a:ext cx="6336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1885</a:t>
            </a:r>
          </a:p>
          <a:p>
            <a:endParaRPr lang="it-IT" dirty="0"/>
          </a:p>
          <a:p>
            <a:r>
              <a:rPr lang="it-IT" dirty="0" smtClean="0"/>
              <a:t>La congregazione lasciala chiesa riformata di </a:t>
            </a:r>
            <a:r>
              <a:rPr lang="it-IT" dirty="0" err="1" smtClean="0"/>
              <a:t>Neunen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85756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" y="5296"/>
            <a:ext cx="11146512" cy="520170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3183" y="5563673"/>
            <a:ext cx="11024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1890</a:t>
            </a:r>
          </a:p>
          <a:p>
            <a:endParaRPr lang="it-IT" dirty="0"/>
          </a:p>
          <a:p>
            <a:r>
              <a:rPr lang="it-IT" dirty="0" smtClean="0"/>
              <a:t>Campo di grano con volo di corvi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79010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25" y="16338"/>
            <a:ext cx="5318975" cy="684166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7425" y="412124"/>
            <a:ext cx="6619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1890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I prigionieri </a:t>
            </a:r>
            <a:r>
              <a:rPr lang="it-IT" i="1" dirty="0" smtClean="0"/>
              <a:t>(da </a:t>
            </a:r>
            <a:r>
              <a:rPr lang="it-IT" i="1" dirty="0" err="1" smtClean="0"/>
              <a:t>G.Dorè</a:t>
            </a:r>
            <a:r>
              <a:rPr lang="it-IT" i="1" dirty="0" smtClean="0"/>
              <a:t>)</a:t>
            </a:r>
            <a:endParaRPr lang="it-IT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7425" y="1648496"/>
            <a:ext cx="6619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maggio torna a Parigi, visita Theo e la famiglia e, su suggerimento di </a:t>
            </a:r>
            <a:r>
              <a:rPr lang="it-IT" b="1" dirty="0" err="1"/>
              <a:t>Pissarro</a:t>
            </a:r>
            <a:r>
              <a:rPr lang="it-IT" dirty="0"/>
              <a:t>, si trasferisce a </a:t>
            </a:r>
            <a:r>
              <a:rPr lang="it-IT" b="1" dirty="0" err="1"/>
              <a:t>Auvers-sur-Oise</a:t>
            </a:r>
            <a:r>
              <a:rPr lang="it-IT" dirty="0"/>
              <a:t>. Si stabilisce al caffè dei coniugi </a:t>
            </a:r>
            <a:r>
              <a:rPr lang="it-IT" b="1" dirty="0" err="1"/>
              <a:t>Ravoux</a:t>
            </a:r>
            <a:r>
              <a:rPr lang="it-IT" b="1" dirty="0"/>
              <a:t> </a:t>
            </a:r>
            <a:r>
              <a:rPr lang="it-IT" dirty="0"/>
              <a:t>e conosce il dottor </a:t>
            </a:r>
            <a:r>
              <a:rPr lang="it-IT" b="1" dirty="0" err="1"/>
              <a:t>Gachet</a:t>
            </a:r>
            <a:r>
              <a:rPr lang="it-IT" dirty="0"/>
              <a:t> (pittore dilettante). </a:t>
            </a:r>
            <a:r>
              <a:rPr lang="it-IT" dirty="0" err="1"/>
              <a:t>Gachet</a:t>
            </a:r>
            <a:r>
              <a:rPr lang="it-IT" dirty="0"/>
              <a:t> diventa suo amico e lo ospita ogni domenica a pranzo. </a:t>
            </a: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9028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01" y="11111"/>
            <a:ext cx="5731099" cy="684688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0456" y="437881"/>
            <a:ext cx="53447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Nel periodo di </a:t>
            </a:r>
            <a:r>
              <a:rPr lang="it-IT" dirty="0" err="1"/>
              <a:t>Auvers</a:t>
            </a:r>
            <a:r>
              <a:rPr lang="it-IT" dirty="0"/>
              <a:t> (2 mesi) dipinge </a:t>
            </a:r>
            <a:r>
              <a:rPr lang="it-IT" b="1" dirty="0"/>
              <a:t>80 quadri</a:t>
            </a:r>
            <a:r>
              <a:rPr lang="it-IT" dirty="0"/>
              <a:t> tra cui </a:t>
            </a:r>
            <a:r>
              <a:rPr lang="it-IT" i="1" dirty="0"/>
              <a:t>“Ritratto del dottor </a:t>
            </a:r>
            <a:r>
              <a:rPr lang="it-IT" i="1" dirty="0" err="1"/>
              <a:t>Gachet</a:t>
            </a:r>
            <a:r>
              <a:rPr lang="it-IT" i="1" dirty="0"/>
              <a:t>”</a:t>
            </a:r>
            <a:r>
              <a:rPr lang="it-IT" dirty="0"/>
              <a:t>  in diverse versioni, </a:t>
            </a:r>
            <a:r>
              <a:rPr lang="it-IT" i="1" dirty="0"/>
              <a:t>“Ritratto di </a:t>
            </a:r>
            <a:r>
              <a:rPr lang="it-IT" i="1" dirty="0" err="1"/>
              <a:t>Marguerite</a:t>
            </a:r>
            <a:r>
              <a:rPr lang="it-IT" i="1" dirty="0"/>
              <a:t> </a:t>
            </a:r>
            <a:r>
              <a:rPr lang="it-IT" i="1" dirty="0" err="1"/>
              <a:t>Gachet</a:t>
            </a:r>
            <a:r>
              <a:rPr lang="it-IT" i="1" dirty="0"/>
              <a:t> al pianoforte”</a:t>
            </a:r>
            <a:r>
              <a:rPr lang="it-IT" dirty="0"/>
              <a:t> e la </a:t>
            </a:r>
            <a:r>
              <a:rPr lang="it-IT" i="1" dirty="0"/>
              <a:t>“Chiesa di </a:t>
            </a:r>
            <a:r>
              <a:rPr lang="it-IT" i="1" dirty="0" err="1"/>
              <a:t>Auvers</a:t>
            </a:r>
            <a:r>
              <a:rPr lang="it-IT" i="1" dirty="0"/>
              <a:t>”.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 </a:t>
            </a:r>
            <a:r>
              <a:rPr lang="it-IT" dirty="0"/>
              <a:t>luglio dipinge </a:t>
            </a:r>
            <a:r>
              <a:rPr lang="it-IT" i="1" dirty="0"/>
              <a:t>“Campo di grano con volo di corvi”</a:t>
            </a:r>
            <a:r>
              <a:rPr lang="it-IT" dirty="0"/>
              <a:t> e il 14 luglio </a:t>
            </a:r>
            <a:r>
              <a:rPr lang="it-IT" i="1" dirty="0"/>
              <a:t>“Il Municipio di </a:t>
            </a:r>
            <a:r>
              <a:rPr lang="it-IT" i="1" dirty="0" err="1"/>
              <a:t>Auvers</a:t>
            </a:r>
            <a:r>
              <a:rPr lang="it-IT" i="1" dirty="0"/>
              <a:t>”</a:t>
            </a:r>
            <a:r>
              <a:rPr lang="it-IT" dirty="0"/>
              <a:t>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0456" y="5872766"/>
            <a:ext cx="588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1890</a:t>
            </a:r>
          </a:p>
          <a:p>
            <a:pPr algn="r"/>
            <a:r>
              <a:rPr lang="it-IT" dirty="0" smtClean="0"/>
              <a:t>Ritratto del dottor </a:t>
            </a:r>
            <a:r>
              <a:rPr lang="it-IT" dirty="0" err="1" smtClean="0"/>
              <a:t>Gachet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653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19" y="-22347"/>
            <a:ext cx="3341425" cy="689959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3183" y="244699"/>
            <a:ext cx="500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1890</a:t>
            </a:r>
          </a:p>
          <a:p>
            <a:pPr algn="r"/>
            <a:endParaRPr lang="it-IT" dirty="0"/>
          </a:p>
          <a:p>
            <a:pPr algn="r"/>
            <a:r>
              <a:rPr lang="it-IT" dirty="0" smtClean="0"/>
              <a:t>Ritratto di </a:t>
            </a:r>
            <a:r>
              <a:rPr lang="it-IT" dirty="0" err="1"/>
              <a:t>M</a:t>
            </a:r>
            <a:r>
              <a:rPr lang="it-IT" dirty="0" err="1" smtClean="0"/>
              <a:t>arguerite</a:t>
            </a:r>
            <a:r>
              <a:rPr lang="it-IT" dirty="0" smtClean="0"/>
              <a:t> </a:t>
            </a:r>
            <a:r>
              <a:rPr lang="it-IT" dirty="0" err="1" smtClean="0"/>
              <a:t>Gachet</a:t>
            </a:r>
            <a:r>
              <a:rPr lang="it-IT" dirty="0" smtClean="0"/>
              <a:t> al pianoforte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03864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6400" cy="69211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05341" y="373487"/>
            <a:ext cx="6323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1890</a:t>
            </a:r>
          </a:p>
          <a:p>
            <a:endParaRPr lang="it-IT" dirty="0"/>
          </a:p>
          <a:p>
            <a:r>
              <a:rPr lang="it-IT" dirty="0" smtClean="0"/>
              <a:t>Un vecchio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05341" y="1751527"/>
            <a:ext cx="6486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27 luglio dopo una giornata nei campi a lavorare si spara e rientra in casa ferito. Muore il 29 luglio tra le braccia di Theo.</a:t>
            </a:r>
          </a:p>
          <a:p>
            <a:endParaRPr lang="it-IT" dirty="0"/>
          </a:p>
          <a:p>
            <a:r>
              <a:rPr lang="it-IT" dirty="0"/>
              <a:t>Il 30 si svolgono i funerali a cui partecipano, oltre a Theo,  </a:t>
            </a:r>
            <a:r>
              <a:rPr lang="it-IT" b="1" dirty="0" err="1"/>
              <a:t>Dries</a:t>
            </a:r>
            <a:r>
              <a:rPr lang="it-IT" b="1" dirty="0"/>
              <a:t> </a:t>
            </a:r>
            <a:r>
              <a:rPr lang="it-IT" b="1" dirty="0" err="1"/>
              <a:t>Bonger</a:t>
            </a:r>
            <a:r>
              <a:rPr lang="it-IT" b="1" dirty="0"/>
              <a:t>, Lucien </a:t>
            </a:r>
            <a:r>
              <a:rPr lang="it-IT" b="1" dirty="0" err="1"/>
              <a:t>Pissarro</a:t>
            </a:r>
            <a:r>
              <a:rPr lang="it-IT" b="1" dirty="0"/>
              <a:t> </a:t>
            </a:r>
            <a:r>
              <a:rPr lang="it-IT" dirty="0"/>
              <a:t>(figlio del pittore),</a:t>
            </a:r>
            <a:r>
              <a:rPr lang="it-IT" b="1" dirty="0"/>
              <a:t> Bernard e Pere </a:t>
            </a:r>
            <a:r>
              <a:rPr lang="it-IT" b="1" dirty="0" err="1"/>
              <a:t>Tanguy</a:t>
            </a:r>
            <a:r>
              <a:rPr lang="it-IT" b="1" dirty="0"/>
              <a:t>.</a:t>
            </a:r>
            <a:endParaRPr lang="it-IT" dirty="0"/>
          </a:p>
          <a:p>
            <a:r>
              <a:rPr lang="it-IT" i="1" dirty="0"/>
              <a:t> </a:t>
            </a:r>
            <a:endParaRPr lang="it-IT" dirty="0"/>
          </a:p>
          <a:p>
            <a:r>
              <a:rPr lang="it-IT" dirty="0"/>
              <a:t>Il male, di cui soffre da tempo</a:t>
            </a:r>
            <a:r>
              <a:rPr lang="it-IT" b="1" dirty="0"/>
              <a:t> Theo</a:t>
            </a:r>
            <a:r>
              <a:rPr lang="it-IT" dirty="0"/>
              <a:t>, si aggrava. A Settembre smette di lavorare. Il 12 ottobre viene ricoverato alla clinica </a:t>
            </a:r>
            <a:r>
              <a:rPr lang="it-IT" dirty="0" err="1"/>
              <a:t>Dubois</a:t>
            </a:r>
            <a:r>
              <a:rPr lang="it-IT" dirty="0"/>
              <a:t>. Sembra stare meglio e allora torna in Olanda ma il </a:t>
            </a:r>
            <a:r>
              <a:rPr lang="it-IT" b="1" dirty="0"/>
              <a:t>25 gennaio 1891</a:t>
            </a:r>
            <a:r>
              <a:rPr lang="it-IT" dirty="0"/>
              <a:t> muore in una clinica di  Utrecht.</a:t>
            </a:r>
          </a:p>
          <a:p>
            <a:r>
              <a:rPr lang="it-IT" dirty="0"/>
              <a:t>Nel </a:t>
            </a:r>
            <a:r>
              <a:rPr lang="it-IT" b="1" dirty="0"/>
              <a:t>1914</a:t>
            </a:r>
            <a:r>
              <a:rPr lang="it-IT" dirty="0"/>
              <a:t> le spoglie di Theo sono inumate ad </a:t>
            </a:r>
            <a:r>
              <a:rPr lang="it-IT" dirty="0" err="1"/>
              <a:t>Auvers</a:t>
            </a:r>
            <a:r>
              <a:rPr lang="it-IT" dirty="0"/>
              <a:t> vicino a quelle di Vincent.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602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539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912180" y="1906073"/>
            <a:ext cx="2949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1886</a:t>
            </a:r>
          </a:p>
          <a:p>
            <a:endParaRPr lang="it-IT" dirty="0" smtClean="0"/>
          </a:p>
          <a:p>
            <a:r>
              <a:rPr lang="it-IT" dirty="0" err="1" smtClean="0"/>
              <a:t>Bois</a:t>
            </a:r>
            <a:r>
              <a:rPr lang="it-IT" dirty="0" smtClean="0"/>
              <a:t> de Boulogne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754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73188" cy="682216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972023" y="2562896"/>
            <a:ext cx="4219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1886</a:t>
            </a:r>
          </a:p>
          <a:p>
            <a:endParaRPr lang="it-IT" dirty="0"/>
          </a:p>
          <a:p>
            <a:r>
              <a:rPr lang="it-IT" dirty="0" smtClean="0"/>
              <a:t>Collina di Montmartre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551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0057" cy="684486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1854" y="270456"/>
            <a:ext cx="674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1886</a:t>
            </a:r>
          </a:p>
          <a:p>
            <a:r>
              <a:rPr lang="it-IT" dirty="0" smtClean="0"/>
              <a:t>Montmartre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31854" y="1442434"/>
            <a:ext cx="67485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1886</a:t>
            </a:r>
            <a:endParaRPr lang="it-IT" dirty="0"/>
          </a:p>
          <a:p>
            <a:r>
              <a:rPr lang="it-IT" dirty="0"/>
              <a:t>A gennaio e febbraio frequenta </a:t>
            </a:r>
            <a:r>
              <a:rPr lang="it-IT" b="1" dirty="0"/>
              <a:t>l’</a:t>
            </a:r>
            <a:r>
              <a:rPr lang="it-IT" b="1" dirty="0" err="1"/>
              <a:t>Ecole</a:t>
            </a:r>
            <a:r>
              <a:rPr lang="it-IT" b="1" dirty="0"/>
              <a:t> de </a:t>
            </a:r>
            <a:r>
              <a:rPr lang="it-IT" b="1" dirty="0" err="1"/>
              <a:t>Beaux-Arts</a:t>
            </a:r>
            <a:r>
              <a:rPr lang="it-IT" dirty="0"/>
              <a:t> ad Anversa seguendo le lezioni di pittura del direttore Charles M.M. </a:t>
            </a:r>
            <a:r>
              <a:rPr lang="it-IT" dirty="0" err="1"/>
              <a:t>Verlat</a:t>
            </a:r>
            <a:r>
              <a:rPr lang="it-IT" dirty="0"/>
              <a:t>. </a:t>
            </a:r>
          </a:p>
          <a:p>
            <a:endParaRPr lang="it-IT" dirty="0"/>
          </a:p>
          <a:p>
            <a:r>
              <a:rPr lang="it-IT" dirty="0"/>
              <a:t>Per il grande lavoro (di giorno all’accademia, la sera lavora ancora nell’aula di disegno o nella bottega di Franz </a:t>
            </a:r>
            <a:r>
              <a:rPr lang="it-IT" dirty="0" err="1"/>
              <a:t>Vinck</a:t>
            </a:r>
            <a:r>
              <a:rPr lang="it-IT" dirty="0"/>
              <a:t>, dove esegue nudi dal vero) si ammala ed è curato dal dottor </a:t>
            </a:r>
            <a:r>
              <a:rPr lang="it-IT" dirty="0" err="1"/>
              <a:t>Cavenaille</a:t>
            </a:r>
            <a:r>
              <a:rPr lang="it-IT" dirty="0"/>
              <a:t>, che Vincent paga con un quadro (oggi perduto). Non viene ammesso ai corsi superiori, ma lui non lo sa perché è già partito per Parigi per vivere con il fratello Theo in Rue Laval (oggi Rue Victor </a:t>
            </a:r>
            <a:r>
              <a:rPr lang="it-IT" dirty="0" err="1"/>
              <a:t>Massé</a:t>
            </a:r>
            <a:r>
              <a:rPr lang="it-IT" dirty="0"/>
              <a:t>).</a:t>
            </a:r>
          </a:p>
          <a:p>
            <a:endParaRPr lang="it-IT" dirty="0"/>
          </a:p>
          <a:p>
            <a:r>
              <a:rPr lang="it-IT" dirty="0"/>
              <a:t>Frequenta per poco tempo lo studio di </a:t>
            </a:r>
            <a:r>
              <a:rPr lang="it-IT" b="1" dirty="0"/>
              <a:t>Fernand </a:t>
            </a:r>
            <a:r>
              <a:rPr lang="it-IT" b="1" dirty="0" err="1"/>
              <a:t>Cormon</a:t>
            </a:r>
            <a:r>
              <a:rPr lang="it-IT" dirty="0"/>
              <a:t> perché non sopporta il suo accademismo; conosce </a:t>
            </a:r>
            <a:r>
              <a:rPr lang="it-IT" b="1" dirty="0" err="1"/>
              <a:t>Emilé</a:t>
            </a:r>
            <a:r>
              <a:rPr lang="it-IT" b="1" dirty="0"/>
              <a:t> Bernard e Henry Toulouse-Lautrec</a:t>
            </a:r>
            <a:r>
              <a:rPr lang="it-IT" dirty="0"/>
              <a:t>.</a:t>
            </a:r>
          </a:p>
          <a:p>
            <a:r>
              <a:rPr lang="it-IT" dirty="0"/>
              <a:t>Theo gli presenta </a:t>
            </a:r>
            <a:r>
              <a:rPr lang="it-IT" b="1" dirty="0"/>
              <a:t>Monet, Sisley, </a:t>
            </a:r>
            <a:r>
              <a:rPr lang="it-IT" b="1" dirty="0" err="1"/>
              <a:t>Pissarro</a:t>
            </a:r>
            <a:r>
              <a:rPr lang="it-IT" b="1" dirty="0"/>
              <a:t>, Degas, Renoir, </a:t>
            </a:r>
            <a:r>
              <a:rPr lang="it-IT" b="1" dirty="0" err="1"/>
              <a:t>Seurat</a:t>
            </a:r>
            <a:r>
              <a:rPr lang="it-IT" b="1" dirty="0"/>
              <a:t>, </a:t>
            </a:r>
            <a:r>
              <a:rPr lang="it-IT" b="1" dirty="0" err="1"/>
              <a:t>Signac</a:t>
            </a:r>
            <a:r>
              <a:rPr lang="it-IT" dirty="0"/>
              <a:t>.</a:t>
            </a:r>
          </a:p>
          <a:p>
            <a:r>
              <a:rPr lang="it-IT" dirty="0"/>
              <a:t>In giugno Vincent e Theo si trasferiscono in Rue </a:t>
            </a:r>
            <a:r>
              <a:rPr lang="it-IT" dirty="0" err="1"/>
              <a:t>Lepic</a:t>
            </a:r>
            <a:r>
              <a:rPr lang="it-IT" dirty="0"/>
              <a:t> 54.</a:t>
            </a:r>
          </a:p>
          <a:p>
            <a:r>
              <a:rPr lang="it-IT" dirty="0"/>
              <a:t>Verso la fine dell’anno conosce </a:t>
            </a:r>
            <a:r>
              <a:rPr lang="it-IT" b="1" dirty="0"/>
              <a:t>Gauguin</a:t>
            </a:r>
            <a:r>
              <a:rPr lang="it-IT" dirty="0"/>
              <a:t> che era appena tornato da Pont-</a:t>
            </a:r>
            <a:r>
              <a:rPr lang="it-IT" dirty="0" err="1"/>
              <a:t>Aven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0378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1573</Words>
  <Application>Microsoft Office PowerPoint</Application>
  <PresentationFormat>Widescreen</PresentationFormat>
  <Paragraphs>247</Paragraphs>
  <Slides>64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marcucci</dc:creator>
  <cp:lastModifiedBy>marco marcucci</cp:lastModifiedBy>
  <cp:revision>16</cp:revision>
  <dcterms:created xsi:type="dcterms:W3CDTF">2017-10-16T14:52:30Z</dcterms:created>
  <dcterms:modified xsi:type="dcterms:W3CDTF">2017-10-28T17:59:02Z</dcterms:modified>
</cp:coreProperties>
</file>